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DA0"/>
    <a:srgbClr val="B2CC40"/>
    <a:srgbClr val="F1953F"/>
    <a:srgbClr val="75451B"/>
    <a:srgbClr val="CB05CB"/>
    <a:srgbClr val="08C7C5"/>
    <a:srgbClr val="203261"/>
    <a:srgbClr val="1E335E"/>
    <a:srgbClr val="20DE16"/>
    <a:srgbClr val="46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5" autoAdjust="0"/>
    <p:restoredTop sz="94660"/>
  </p:normalViewPr>
  <p:slideViewPr>
    <p:cSldViewPr>
      <p:cViewPr varScale="1">
        <p:scale>
          <a:sx n="74" d="100"/>
          <a:sy n="74" d="100"/>
        </p:scale>
        <p:origin x="11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09BD-7FE6-4483-BD2E-11B9D3F27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2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726F-417B-4B16-B456-37FD1582D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19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46EA-AA40-4F62-BD20-A01AB44E2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1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5D2BC7-A2F0-4974-95CE-7484C65CE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8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59B319-E6DB-442C-B1F0-4501AC49D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4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59CEB-11EB-4F7D-BDAC-CF4C35030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3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282E-DB2C-4B36-9FC1-D1B6AA370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5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5B47-4696-4CE5-9FD3-5CFB83F16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12CE-7784-4D49-B18B-0391CEAEE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4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0D49A-DAD1-40AA-927C-C8144EAEB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79AA-C80F-411E-B903-8B956C2C6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9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93AF-34FF-47D5-8633-D2028C698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6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123D-1BDE-48C2-93E9-5DE55B5B4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45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63F5D9-462D-4AA8-A719-F5ACF73239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4495" y="2006272"/>
            <a:ext cx="268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388" y="3425183"/>
            <a:ext cx="2789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Creates and passes the laws -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4619" y="3373741"/>
            <a:ext cx="233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Carries out the laws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0087" y="3398723"/>
            <a:ext cx="218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Decides if laws are fair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58" y="5141422"/>
            <a:ext cx="9144000" cy="1717432"/>
          </a:xfrm>
          <a:prstGeom prst="rect">
            <a:avLst/>
          </a:prstGeom>
          <a:solidFill>
            <a:srgbClr val="1D9DA0">
              <a:alpha val="56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Tyranny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a cruel or unjust government or rule. </a:t>
            </a:r>
          </a:p>
          <a:p>
            <a:pPr>
              <a:spcBef>
                <a:spcPts val="1200"/>
              </a:spcBef>
            </a:pPr>
            <a:r>
              <a:rPr lang="en-US" sz="2400" b="1" smtClean="0">
                <a:solidFill>
                  <a:schemeClr val="accent1"/>
                </a:solidFill>
                <a:latin typeface="Calibri" panose="020F0502020204030204" pitchFamily="34" charset="0"/>
              </a:rPr>
              <a:t>Separation of power </a:t>
            </a:r>
            <a:r>
              <a:rPr 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- A fundamental principle of the United States government, whereby </a:t>
            </a:r>
            <a:r>
              <a:rPr lang="en-US" sz="2400" b="1" smtClean="0">
                <a:solidFill>
                  <a:schemeClr val="accent1"/>
                </a:solidFill>
                <a:latin typeface="Calibri" panose="020F0502020204030204" pitchFamily="34" charset="0"/>
              </a:rPr>
              <a:t>powers</a:t>
            </a:r>
            <a:r>
              <a:rPr 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and responsibilities are divided among the Legislative branch, Executive branch, and Judicial branch.</a:t>
            </a:r>
            <a:endParaRPr lang="en-US" alt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866" y="1210277"/>
            <a:ext cx="88957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400" dirty="0">
                <a:ln w="0"/>
                <a:solidFill>
                  <a:schemeClr val="accent1"/>
                </a:solidFill>
                <a:latin typeface="Calibri" panose="020F0502020204030204" pitchFamily="34" charset="0"/>
              </a:rPr>
              <a:t>The framers relied on Montesquieu’s idea of </a:t>
            </a:r>
            <a:r>
              <a:rPr lang="en-US" altLang="en-US" sz="2400" dirty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separation of powers </a:t>
            </a:r>
            <a:r>
              <a:rPr lang="en-US" altLang="en-US" sz="2400" dirty="0">
                <a:ln w="0"/>
                <a:solidFill>
                  <a:schemeClr val="accent1"/>
                </a:solidFill>
                <a:latin typeface="Calibri" panose="020F0502020204030204" pitchFamily="34" charset="0"/>
              </a:rPr>
              <a:t>to prevent </a:t>
            </a:r>
            <a:r>
              <a:rPr lang="en-US" altLang="en-US" sz="2400" b="1" dirty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tyranny</a:t>
            </a:r>
            <a:r>
              <a:rPr lang="en-US" altLang="en-US" sz="2400" dirty="0">
                <a:ln w="0"/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35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200400"/>
            <a:ext cx="268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572000"/>
            <a:ext cx="2789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Creates and passes the laws -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8817" y="4572000"/>
            <a:ext cx="233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Carries out the laws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807" y="4598377"/>
            <a:ext cx="218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Decides if laws are fair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743" y="5758516"/>
            <a:ext cx="175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Upper House</a:t>
            </a:r>
            <a:br>
              <a:rPr lang="en-US" altLang="en-U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1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Senate”</a:t>
            </a:r>
            <a:endParaRPr lang="en-US" altLang="en-US" sz="1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956" y="5697155"/>
            <a:ext cx="22040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Lower House</a:t>
            </a:r>
            <a:br>
              <a:rPr lang="en-US" altLang="en-U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1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“House of Representatives”</a:t>
            </a:r>
            <a:endParaRPr lang="en-US" altLang="en-US" sz="4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716127"/>
            <a:ext cx="8534400" cy="13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Legislative branch is also called “Congress.”</a:t>
            </a:r>
          </a:p>
          <a:p>
            <a:pPr>
              <a:spcBef>
                <a:spcPts val="6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Legislative branch’s main function is to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make laws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Congress = House of Representatives and Senate.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2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4495800"/>
            <a:ext cx="9144000" cy="2286000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Article One of the Constitution lays out the powers of Congress.</a:t>
            </a:r>
          </a:p>
          <a:p>
            <a:pPr marL="571500" indent="-457200"/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power to collect taxes</a:t>
            </a:r>
          </a:p>
          <a:p>
            <a:pPr marL="571500" indent="-457200"/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Regulate foreign and interstate (between states) trade</a:t>
            </a:r>
          </a:p>
          <a:p>
            <a:pPr marL="571500" indent="-457200"/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Declare War!</a:t>
            </a:r>
          </a:p>
          <a:p>
            <a:pPr marL="571500" indent="-457200"/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Raise and support armies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743200"/>
            <a:ext cx="268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114800"/>
            <a:ext cx="2789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Creates and passes the laws -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8706" y="4084022"/>
            <a:ext cx="233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Carries out the laws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4114800"/>
            <a:ext cx="218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Decides if laws are fair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5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792" y="3640016"/>
            <a:ext cx="9117623" cy="3200400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Article two of the Constitution lays out the powers of the Executive branch.</a:t>
            </a:r>
          </a:p>
          <a:p>
            <a:pPr>
              <a:spcBef>
                <a:spcPts val="600"/>
              </a:spcBef>
            </a:pPr>
            <a:r>
              <a:rPr lang="en-US" altLang="en-US" sz="2300" smtClean="0">
                <a:solidFill>
                  <a:schemeClr val="accent1"/>
                </a:solidFill>
                <a:latin typeface="Calibri" panose="020F0502020204030204" pitchFamily="34" charset="0"/>
              </a:rPr>
              <a:t>The Executive branch is headed by the President and includes the Vice President and any advisors.</a:t>
            </a:r>
          </a:p>
          <a:p>
            <a:pPr>
              <a:spcBef>
                <a:spcPts val="600"/>
              </a:spcBef>
            </a:pPr>
            <a:r>
              <a:rPr lang="en-US" altLang="en-US" sz="2300" smtClean="0">
                <a:solidFill>
                  <a:schemeClr val="accent1"/>
                </a:solidFill>
                <a:latin typeface="Calibri" panose="020F0502020204030204" pitchFamily="34" charset="0"/>
              </a:rPr>
              <a:t>The President is responsible for carrying out the laws passed by Congress.</a:t>
            </a:r>
          </a:p>
          <a:p>
            <a:pPr>
              <a:spcBef>
                <a:spcPts val="600"/>
              </a:spcBef>
            </a:pPr>
            <a:r>
              <a:rPr lang="en-US" altLang="en-US" sz="2300" smtClean="0">
                <a:solidFill>
                  <a:schemeClr val="accent1"/>
                </a:solidFill>
                <a:latin typeface="Calibri" panose="020F0502020204030204" pitchFamily="34" charset="0"/>
              </a:rPr>
              <a:t>The President is also Commander-in-Chief to the armed forces and is responsible for directing foreign relations.</a:t>
            </a:r>
            <a:endParaRPr lang="en-US" altLang="en-US" sz="23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743200"/>
            <a:ext cx="268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191000"/>
            <a:ext cx="2789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Creates and passes the laws -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4906" y="4129444"/>
            <a:ext cx="2338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Carries out the laws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1484" y="4129444"/>
            <a:ext cx="2185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Decides if laws are fair -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5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0338" y="4243754"/>
            <a:ext cx="9025304" cy="2590800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Article three of the Constitution lays out the powers of the Judicial branch.</a:t>
            </a:r>
          </a:p>
          <a:p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Supreme Court and other federal courts hear cases that involve the U.S. Constitution or any laws passed by Congress.</a:t>
            </a:r>
          </a:p>
          <a:p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They also hear cases arising from disputes between two or more states.</a:t>
            </a:r>
          </a:p>
          <a:p>
            <a:pPr>
              <a:buFontTx/>
              <a:buNone/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060188" y="2057400"/>
            <a:ext cx="3990028" cy="4671377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Constitution set up a system of Checks and Balances.</a:t>
            </a:r>
          </a:p>
          <a:p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Under this system, each branch of the federal government has some way to “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check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” or control the other two branches.</a:t>
            </a:r>
          </a:p>
          <a:p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Checks and balances is yet another way to </a:t>
            </a: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LIMIT THE POWER OF GOVERNMENT!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6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795952"/>
            <a:ext cx="3962400" cy="1782026"/>
          </a:xfrm>
          <a:prstGeom prst="rect">
            <a:avLst/>
          </a:prstGeom>
          <a:solidFill>
            <a:srgbClr val="1D9D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The President can “check” Congress by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vetoing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reject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a bill</a:t>
            </a:r>
            <a:r>
              <a:rPr lang="en-US" alt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lnSpc>
                <a:spcPct val="90000"/>
              </a:lnSpc>
            </a:pPr>
            <a:endParaRPr lang="en-US" alt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en-U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en-U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en-US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710" y="2755489"/>
            <a:ext cx="4572000" cy="1831271"/>
          </a:xfrm>
          <a:prstGeom prst="rect">
            <a:avLst/>
          </a:prstGeom>
          <a:solidFill>
            <a:srgbClr val="1D9D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The Supreme Court </a:t>
            </a:r>
            <a:r>
              <a:rPr lang="en-US" alt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can check </a:t>
            </a:r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the powers of Congress by reviewing the laws to make sure they are constitutional.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</a:rPr>
              <a:t>If the law violates the U.S. Constitution the court can declare it unconstitutional and throw it OUT!</a:t>
            </a:r>
          </a:p>
        </p:txBody>
      </p:sp>
    </p:spTree>
    <p:extLst>
      <p:ext uri="{BB962C8B-B14F-4D97-AF65-F5344CB8AC3E}">
        <p14:creationId xmlns:p14="http://schemas.microsoft.com/office/powerpoint/2010/main" val="327150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577" y="1321708"/>
            <a:ext cx="9104798" cy="1622902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There is a way for a bill to become a law without the President’s signature: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2/3 of both houses (Senate and House of Representatives) must vote for the vetoed bill to become a law.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30809" y="4783318"/>
            <a:ext cx="3217252" cy="60283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6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61025"/>
              </p:ext>
            </p:extLst>
          </p:nvPr>
        </p:nvGraphicFramePr>
        <p:xfrm>
          <a:off x="311150" y="1752600"/>
          <a:ext cx="8451850" cy="4572000"/>
        </p:xfrm>
        <a:graphic>
          <a:graphicData uri="http://schemas.openxmlformats.org/drawingml/2006/table">
            <a:tbl>
              <a:tblPr/>
              <a:tblGrid>
                <a:gridCol w="8451850"/>
              </a:tblGrid>
              <a:tr h="457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Schoolbook" panose="02040604050505020304" pitchFamily="18" charset="0"/>
                          <a:cs typeface="Arial" panose="020B0604020202020204" pitchFamily="34" charset="0"/>
                        </a:rPr>
                        <a:t>VOCABULARY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Federalism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 and Balances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Veto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Impeach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Tyranny –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1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8791" y="2057400"/>
            <a:ext cx="6695385" cy="1723549"/>
          </a:xfrm>
          <a:prstGeom prst="rect">
            <a:avLst/>
          </a:prstGeom>
          <a:solidFill>
            <a:srgbClr val="1D9D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President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appoints officials such as ambassadors to foreign countries and federal judges.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The Senate must approve these people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en-US" altLang="en-US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1899" y="4495800"/>
            <a:ext cx="6711993" cy="1723549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President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can negotiate treaties with other nations.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But . . . it can only become a treaty if 2/3 of the Senate approve it!</a:t>
            </a:r>
          </a:p>
        </p:txBody>
      </p:sp>
    </p:spTree>
    <p:extLst>
      <p:ext uri="{BB962C8B-B14F-4D97-AF65-F5344CB8AC3E}">
        <p14:creationId xmlns:p14="http://schemas.microsoft.com/office/powerpoint/2010/main" val="221489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352800" y="3785272"/>
            <a:ext cx="4572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smtClean="0">
                <a:latin typeface="Georgia" panose="02040502050405020303" pitchFamily="18" charset="0"/>
              </a:rPr>
              <a:t>	</a:t>
            </a:r>
            <a:r>
              <a:rPr lang="en-US" altLang="en-US" sz="5400" smtClean="0">
                <a:solidFill>
                  <a:schemeClr val="accent1"/>
                </a:solidFill>
                <a:latin typeface="Georgia" panose="02040502050405020303" pitchFamily="18" charset="0"/>
              </a:rPr>
              <a:t>Did someone say peach?</a:t>
            </a:r>
            <a:endParaRPr lang="en-US" altLang="en-US" sz="4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" y="3782158"/>
            <a:ext cx="9026769" cy="2999642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Impeach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-</a:t>
            </a:r>
            <a:r>
              <a:rPr 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 a formal process in which an official is accused of unlawful activity, the outcome of which may include the removal of office as well as criminal or civil punishment.</a:t>
            </a:r>
            <a:endParaRPr lang="en-US" altLang="en-US" sz="240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Congress has the power to remove a president from office if it finds the president guilty of a crime or serious misbehavior.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If 2/3 of the Senate believe the president is guilty, he/she must leave office!	</a:t>
            </a:r>
            <a:r>
              <a:rPr lang="en-US" altLang="en-US" sz="2400" b="1" u="sng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endParaRPr lang="en-US" altLang="en-US" sz="240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n-US" altLang="en-US" sz="280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>
              <a:buFontTx/>
              <a:buNone/>
            </a:pPr>
            <a:endParaRPr lang="en-US" altLang="en-US" sz="4800" smtClean="0">
              <a:latin typeface="Georgia" panose="02040502050405020303" pitchFamily="18" charset="0"/>
            </a:endParaRPr>
          </a:p>
          <a:p>
            <a:pPr algn="ctr">
              <a:buFontTx/>
              <a:buNone/>
            </a:pPr>
            <a:endParaRPr lang="en-US" altLang="en-US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2133600"/>
            <a:ext cx="9126415" cy="2438400"/>
          </a:xfrm>
          <a:prstGeom prst="rect">
            <a:avLst/>
          </a:prstGeom>
          <a:solidFill>
            <a:srgbClr val="1D9D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president appoints judges, who must be approved by the Senate.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If judges misbehave, Congress may remove them from office.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Congress establishes the number of justices on the Supreme Court.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Congress can also propose changes to the Constitution and overturn the court.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5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7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6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6360" y="1524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8000" b="1" smtClean="0">
                <a:solidFill>
                  <a:srgbClr val="1D9DA0"/>
                </a:solidFill>
              </a:rPr>
              <a:t>And the story continues . . 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Continental Congress tries to create a new government, but states fight over how it should be structured.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Virginia and New Jersey Plans are created.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Great Compromise created by Roger Sherman finally settles the dispute.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Northern and southern states begin fighting over slavery.  The Three-Fifths Compromise allows slaves to be counted as 3/5</a:t>
            </a:r>
            <a:r>
              <a:rPr lang="en-US" altLang="en-US" sz="2400" baseline="30000" smtClean="0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 of a person.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Founding Father’s took ideas from the Magna Carta, Locke, the Mayflower Compact and others to create the U.S. Constitution</a:t>
            </a:r>
            <a:r>
              <a:rPr lang="en-US" altLang="en-US" sz="2400" smtClean="0">
                <a:solidFill>
                  <a:schemeClr val="accent1"/>
                </a:solidFill>
              </a:rPr>
              <a:t>.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4876800"/>
            <a:ext cx="9144000" cy="1619863"/>
          </a:xfrm>
          <a:prstGeom prst="rect">
            <a:avLst/>
          </a:prstGeom>
          <a:solidFill>
            <a:srgbClr val="08C7C5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Now that the states have given up some of their power and the federal government has gained some power, </a:t>
            </a:r>
            <a:r>
              <a:rPr lang="en-US" altLang="en-US" dirty="0" smtClean="0">
                <a:latin typeface="Bodoni MT Black" panose="02070A03080606020203" pitchFamily="18" charset="0"/>
              </a:rPr>
              <a:t>WHO</a:t>
            </a:r>
            <a:r>
              <a:rPr lang="en-US" altLang="en-US" dirty="0" smtClean="0">
                <a:latin typeface="Calibri" panose="020F0502020204030204" pitchFamily="34" charset="0"/>
              </a:rPr>
              <a:t> has the </a:t>
            </a:r>
            <a:r>
              <a:rPr lang="en-US" altLang="en-US" dirty="0" smtClean="0">
                <a:latin typeface="Bodoni MT Black" panose="02070A03080606020203" pitchFamily="18" charset="0"/>
              </a:rPr>
              <a:t>POWER</a:t>
            </a:r>
            <a:r>
              <a:rPr lang="en-US" altLang="en-US" dirty="0" smtClean="0">
                <a:latin typeface="Calibri" panose="020F0502020204030204" pitchFamily="34" charset="0"/>
              </a:rPr>
              <a:t>?</a:t>
            </a:r>
          </a:p>
          <a:p>
            <a:endParaRPr lang="en-US" altLang="en-US" b="1" dirty="0" smtClean="0"/>
          </a:p>
          <a:p>
            <a:pPr algn="ctr">
              <a:buFontTx/>
              <a:buNone/>
            </a:pPr>
            <a:endParaRPr lang="en-US" altLang="en-US" dirty="0" smtClean="0">
              <a:solidFill>
                <a:srgbClr val="FF00FF"/>
              </a:solidFill>
            </a:endParaRP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8889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0" y="4343400"/>
            <a:ext cx="9143999" cy="2362200"/>
          </a:xfrm>
          <a:prstGeom prst="rect">
            <a:avLst/>
          </a:prstGeom>
          <a:solidFill>
            <a:srgbClr val="1D9D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Control trade within states</a:t>
            </a:r>
          </a:p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Establish and maintain schools</a:t>
            </a:r>
          </a:p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Establish local government</a:t>
            </a:r>
          </a:p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Make laws about marriage and divorce</a:t>
            </a:r>
          </a:p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Conduct elections</a:t>
            </a:r>
          </a:p>
          <a:p>
            <a:pPr marL="573088" indent="-403225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Provide for public safety (police, firefighters, etc.)</a:t>
            </a:r>
          </a:p>
        </p:txBody>
      </p:sp>
    </p:spTree>
    <p:extLst>
      <p:ext uri="{BB962C8B-B14F-4D97-AF65-F5344CB8AC3E}">
        <p14:creationId xmlns:p14="http://schemas.microsoft.com/office/powerpoint/2010/main" val="233184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/>
          <p:cNvSpPr txBox="1">
            <a:spLocks noChangeArrowheads="1"/>
          </p:cNvSpPr>
          <p:nvPr/>
        </p:nvSpPr>
        <p:spPr bwMode="auto">
          <a:xfrm>
            <a:off x="97682" y="3731942"/>
            <a:ext cx="8991600" cy="3028162"/>
          </a:xfrm>
          <a:prstGeom prst="rect">
            <a:avLst/>
          </a:prstGeom>
          <a:solidFill>
            <a:srgbClr val="1D9D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Control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trade between the states and with other nations.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Create and maintain armed forces (army, navy, air force, etc.)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Create foreign policy (how we treat other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nations)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Establish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postal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systems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Create federal courts (appoint judges, etc.)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Coin money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Declare war!</a:t>
            </a:r>
          </a:p>
          <a:p>
            <a:pPr marL="404813" indent="-404813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Admit new states</a:t>
            </a:r>
            <a:endParaRPr lang="en-US" altLang="en-US" sz="4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2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648200"/>
            <a:ext cx="4572000" cy="1938992"/>
          </a:xfrm>
          <a:prstGeom prst="rect">
            <a:avLst/>
          </a:prstGeom>
          <a:solidFill>
            <a:srgbClr val="1D9D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Borrow money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Raise taxes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Provide for public welfare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Administer criminal justice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Charter banks</a:t>
            </a:r>
          </a:p>
        </p:txBody>
      </p:sp>
    </p:spTree>
    <p:extLst>
      <p:ext uri="{BB962C8B-B14F-4D97-AF65-F5344CB8AC3E}">
        <p14:creationId xmlns:p14="http://schemas.microsoft.com/office/powerpoint/2010/main" val="349946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7465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14386</TotalTime>
  <Words>893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Aharoni</vt:lpstr>
      <vt:lpstr>Arial</vt:lpstr>
      <vt:lpstr>Bodoni MT Black</vt:lpstr>
      <vt:lpstr>Calibri</vt:lpstr>
      <vt:lpstr>Century Schoolbook</vt:lpstr>
      <vt:lpstr>Georgia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Turnbo, Melissa</cp:lastModifiedBy>
  <cp:revision>220</cp:revision>
  <dcterms:created xsi:type="dcterms:W3CDTF">2008-02-15T18:50:46Z</dcterms:created>
  <dcterms:modified xsi:type="dcterms:W3CDTF">2017-02-07T18:44:35Z</dcterms:modified>
</cp:coreProperties>
</file>